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2B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96327"/>
  </p:normalViewPr>
  <p:slideViewPr>
    <p:cSldViewPr snapToGrid="0">
      <p:cViewPr varScale="1">
        <p:scale>
          <a:sx n="53" d="100"/>
          <a:sy n="53" d="100"/>
        </p:scale>
        <p:origin x="25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B012-A9D7-734F-A275-6103EA10E706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EC-2F2A-8942-B566-BA71595F7D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43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B012-A9D7-734F-A275-6103EA10E706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EC-2F2A-8942-B566-BA71595F7D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87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B012-A9D7-734F-A275-6103EA10E706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EC-2F2A-8942-B566-BA71595F7D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01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B012-A9D7-734F-A275-6103EA10E706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EC-2F2A-8942-B566-BA71595F7D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B012-A9D7-734F-A275-6103EA10E706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EC-2F2A-8942-B566-BA71595F7D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84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B012-A9D7-734F-A275-6103EA10E706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EC-2F2A-8942-B566-BA71595F7D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873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B012-A9D7-734F-A275-6103EA10E706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EC-2F2A-8942-B566-BA71595F7D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78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B012-A9D7-734F-A275-6103EA10E706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EC-2F2A-8942-B566-BA71595F7D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13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B012-A9D7-734F-A275-6103EA10E706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EC-2F2A-8942-B566-BA71595F7D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62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B012-A9D7-734F-A275-6103EA10E706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EC-2F2A-8942-B566-BA71595F7D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9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B012-A9D7-734F-A275-6103EA10E706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0DEC-2F2A-8942-B566-BA71595F7D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05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FB012-A9D7-734F-A275-6103EA10E706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60DEC-2F2A-8942-B566-BA71595F7D3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94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fficeArt object">
            <a:extLst>
              <a:ext uri="{FF2B5EF4-FFF2-40B4-BE49-F238E27FC236}">
                <a16:creationId xmlns:a16="http://schemas.microsoft.com/office/drawing/2014/main" id="{C7C6B041-7399-4B54-872B-33A57A08AB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899" y="3821063"/>
            <a:ext cx="3046199" cy="284544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6" name="Picture 5" descr="A logo on a black background&#10;&#10;Description automatically generated">
            <a:extLst>
              <a:ext uri="{FF2B5EF4-FFF2-40B4-BE49-F238E27FC236}">
                <a16:creationId xmlns:a16="http://schemas.microsoft.com/office/drawing/2014/main" id="{F286F436-83BD-6045-D855-A417531517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999" y="8835660"/>
            <a:ext cx="2491030" cy="900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15A4210-E058-B32F-4597-9C4D6B00951C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28356" y="8874839"/>
            <a:ext cx="1749198" cy="900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B6A676D-8ED8-8B4E-95A5-D4EC8F95882A}"/>
              </a:ext>
            </a:extLst>
          </p:cNvPr>
          <p:cNvSpPr txBox="1"/>
          <p:nvPr/>
        </p:nvSpPr>
        <p:spPr>
          <a:xfrm>
            <a:off x="296999" y="6833957"/>
            <a:ext cx="33727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baseline="30000" dirty="0">
                <a:latin typeface="Helvetica Light" panose="020B0403020202020204" pitchFamily="34" charset="0"/>
              </a:rPr>
              <a:t>[1]</a:t>
            </a:r>
            <a:r>
              <a:rPr lang="en-US" sz="1100" dirty="0">
                <a:latin typeface="Helvetica Light" panose="020B0403020202020204" pitchFamily="34" charset="0"/>
              </a:rPr>
              <a:t> </a:t>
            </a:r>
            <a:r>
              <a:rPr lang="en-US" sz="1100" i="1" dirty="0">
                <a:latin typeface="Helvetica Light" panose="020B0403020202020204" pitchFamily="34" charset="0"/>
              </a:rPr>
              <a:t>Nature </a:t>
            </a:r>
            <a:r>
              <a:rPr lang="en-US" sz="1100" b="1" dirty="0">
                <a:latin typeface="Helvetica Light" panose="020B0403020202020204" pitchFamily="34" charset="0"/>
              </a:rPr>
              <a:t>2013</a:t>
            </a:r>
            <a:r>
              <a:rPr lang="en-US" sz="1100" dirty="0">
                <a:latin typeface="Helvetica Light" panose="020B0403020202020204" pitchFamily="34" charset="0"/>
              </a:rPr>
              <a:t>, </a:t>
            </a:r>
            <a:r>
              <a:rPr lang="en-US" sz="1100" i="1" dirty="0">
                <a:latin typeface="Helvetica Light" panose="020B0403020202020204" pitchFamily="34" charset="0"/>
              </a:rPr>
              <a:t>495</a:t>
            </a:r>
            <a:r>
              <a:rPr lang="en-US" sz="1100" dirty="0">
                <a:latin typeface="Helvetica Light" panose="020B0403020202020204" pitchFamily="34" charset="0"/>
              </a:rPr>
              <a:t>, 461; </a:t>
            </a:r>
            <a:r>
              <a:rPr lang="en-US" sz="1100" baseline="30000" dirty="0">
                <a:latin typeface="Helvetica Light" panose="020B0403020202020204" pitchFamily="34" charset="0"/>
              </a:rPr>
              <a:t>[2]</a:t>
            </a:r>
            <a:r>
              <a:rPr lang="en-US" sz="1100" dirty="0">
                <a:latin typeface="Helvetica Light" panose="020B0403020202020204" pitchFamily="34" charset="0"/>
              </a:rPr>
              <a:t> </a:t>
            </a:r>
            <a:r>
              <a:rPr lang="en-US" sz="1100" i="1" dirty="0">
                <a:latin typeface="Helvetica Light" panose="020B0403020202020204" pitchFamily="34" charset="0"/>
              </a:rPr>
              <a:t>Nature</a:t>
            </a:r>
            <a:r>
              <a:rPr lang="en-US" sz="1100" dirty="0">
                <a:latin typeface="Helvetica Light" panose="020B0403020202020204" pitchFamily="34" charset="0"/>
              </a:rPr>
              <a:t> </a:t>
            </a:r>
            <a:r>
              <a:rPr lang="en-US" sz="1100" b="1" dirty="0">
                <a:latin typeface="Helvetica Light" panose="020B0403020202020204" pitchFamily="34" charset="0"/>
              </a:rPr>
              <a:t>2016</a:t>
            </a:r>
            <a:r>
              <a:rPr lang="en-US" sz="1100" dirty="0">
                <a:latin typeface="Helvetica Light" panose="020B0403020202020204" pitchFamily="34" charset="0"/>
              </a:rPr>
              <a:t>, </a:t>
            </a:r>
            <a:r>
              <a:rPr lang="en-US" sz="1100" i="1" dirty="0">
                <a:latin typeface="Helvetica Light" panose="020B0403020202020204" pitchFamily="34" charset="0"/>
              </a:rPr>
              <a:t>540</a:t>
            </a:r>
            <a:r>
              <a:rPr lang="en-US" sz="1100" dirty="0">
                <a:latin typeface="Helvetica Light" panose="020B0403020202020204" pitchFamily="34" charset="0"/>
              </a:rPr>
              <a:t>, 563.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1CC61B-4FE2-11CF-E4A8-B1F9972BDD16}"/>
              </a:ext>
            </a:extLst>
          </p:cNvPr>
          <p:cNvSpPr txBox="1"/>
          <p:nvPr/>
        </p:nvSpPr>
        <p:spPr>
          <a:xfrm>
            <a:off x="1004091" y="206221"/>
            <a:ext cx="484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Helvetica" pitchFamily="2" charset="0"/>
              </a:rPr>
              <a:t>Coordination Self-Assembly: </a:t>
            </a:r>
          </a:p>
          <a:p>
            <a:pPr algn="ctr"/>
            <a:r>
              <a:rPr lang="en-US" sz="2000" b="1" dirty="0">
                <a:latin typeface="Helvetica" pitchFamily="2" charset="0"/>
              </a:rPr>
              <a:t>From Origins to the Latest Advances</a:t>
            </a: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9E93FC35-13FC-03C4-B184-257C340AA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999" y="1573369"/>
            <a:ext cx="6264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en-IT" sz="1300" dirty="0">
                <a:latin typeface="Helvetica" pitchFamily="2" charset="0"/>
              </a:rPr>
              <a:t>Molecular self-assembly based on coordination chemistry has made an explosive development in recent years.  Over the last &gt;30 years, we have been showing that the simple combination of transition-metal’s geometry (typically, a 90 degree coordination angle of Pd(II) center) with organic bridging ligands gives rise to the quantitative self-assembly of nano-sized, discrete organic frameworks.  Representative examples include square molecules (1990), linked-ring molecules (1994), cages (1995), capsules (1999), and tubes (2004) that are self-assembled from simple and small components. Originated from these earlier works, current interests in our group focus on </a:t>
            </a:r>
            <a:r>
              <a:rPr lang="en-US" altLang="en-IT" sz="1300" dirty="0" err="1">
                <a:latin typeface="Helvetica" pitchFamily="2" charset="0"/>
              </a:rPr>
              <a:t>i</a:t>
            </a:r>
            <a:r>
              <a:rPr lang="en-US" altLang="en-IT" sz="1300" dirty="0">
                <a:latin typeface="Helvetica" pitchFamily="2" charset="0"/>
              </a:rPr>
              <a:t>) molecular confinement effects in coordination cages, ii) solution chemistry in crystalline porous complexes (as applied to “crystalline sponge method”),</a:t>
            </a:r>
            <a:r>
              <a:rPr lang="en-US" altLang="en-IT" sz="1300" baseline="30000" dirty="0">
                <a:latin typeface="Helvetica" pitchFamily="2" charset="0"/>
              </a:rPr>
              <a:t>[1]</a:t>
            </a:r>
            <a:r>
              <a:rPr lang="en-US" altLang="en-IT" sz="1300" dirty="0">
                <a:latin typeface="Helvetica" pitchFamily="2" charset="0"/>
              </a:rPr>
              <a:t> and iii) and giant self-assemblies,</a:t>
            </a:r>
            <a:r>
              <a:rPr lang="en-US" altLang="en-IT" sz="1300" baseline="30000" dirty="0">
                <a:latin typeface="Helvetica" pitchFamily="2" charset="0"/>
              </a:rPr>
              <a:t>[2]</a:t>
            </a:r>
            <a:r>
              <a:rPr lang="en-US" altLang="en-IT" sz="1300" dirty="0">
                <a:latin typeface="Helvetica" pitchFamily="2" charset="0"/>
              </a:rPr>
              <a:t> as disclosed in this lecture.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C169F9-9C84-7372-6337-BAEEF292989B}"/>
              </a:ext>
            </a:extLst>
          </p:cNvPr>
          <p:cNvSpPr txBox="1"/>
          <p:nvPr/>
        </p:nvSpPr>
        <p:spPr>
          <a:xfrm>
            <a:off x="1172015" y="1282103"/>
            <a:ext cx="51369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/>
              <a:t>February 10</a:t>
            </a:r>
            <a:r>
              <a:rPr lang="en-US" sz="1600" b="1" baseline="30000" dirty="0"/>
              <a:t>th</a:t>
            </a:r>
            <a:r>
              <a:rPr lang="en-US" sz="1600" b="1" dirty="0"/>
              <a:t> 14:30, Ue4 lecture room N “Toso Montanari”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194749B-D08A-15B9-64CF-40B90FA2B685}"/>
              </a:ext>
            </a:extLst>
          </p:cNvPr>
          <p:cNvCxnSpPr>
            <a:cxnSpLocks/>
          </p:cNvCxnSpPr>
          <p:nvPr/>
        </p:nvCxnSpPr>
        <p:spPr>
          <a:xfrm>
            <a:off x="282639" y="1273279"/>
            <a:ext cx="6300000" cy="0"/>
          </a:xfrm>
          <a:prstGeom prst="line">
            <a:avLst/>
          </a:prstGeom>
          <a:ln w="28575">
            <a:solidFill>
              <a:srgbClr val="C32B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746FAC2-F07A-3AD1-9344-7876B44E5FBE}"/>
              </a:ext>
            </a:extLst>
          </p:cNvPr>
          <p:cNvSpPr txBox="1"/>
          <p:nvPr/>
        </p:nvSpPr>
        <p:spPr>
          <a:xfrm>
            <a:off x="491929" y="893787"/>
            <a:ext cx="595763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Helvetica Light" panose="020B0403020202020204" pitchFamily="34" charset="0"/>
              </a:rPr>
              <a:t>Prof. Makoto Fujita – Institute of Advanced Studies, University of Tokyo</a:t>
            </a:r>
          </a:p>
        </p:txBody>
      </p:sp>
      <p:sp>
        <p:nvSpPr>
          <p:cNvPr id="21" name="Rectangle 4">
            <a:extLst>
              <a:ext uri="{FF2B5EF4-FFF2-40B4-BE49-F238E27FC236}">
                <a16:creationId xmlns:a16="http://schemas.microsoft.com/office/drawing/2014/main" id="{578E3737-BA4B-8034-43B5-67A16BB74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240" y="7124442"/>
            <a:ext cx="52933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latin typeface="Helvetica" pitchFamily="2" charset="0"/>
              </a:rPr>
              <a:t>Prof. Makoto Fujita is a Distinguished Professor at the University of Tokyo. </a:t>
            </a:r>
          </a:p>
          <a:p>
            <a:pPr algn="just"/>
            <a:r>
              <a:rPr lang="en-US" sz="1200" dirty="0">
                <a:latin typeface="Helvetica" pitchFamily="2" charset="0"/>
              </a:rPr>
              <a:t>His research interests include: (</a:t>
            </a:r>
            <a:r>
              <a:rPr lang="en-US" sz="1200" dirty="0" err="1">
                <a:latin typeface="Helvetica" pitchFamily="2" charset="0"/>
              </a:rPr>
              <a:t>i</a:t>
            </a:r>
            <a:r>
              <a:rPr lang="en-US" sz="1200" dirty="0">
                <a:latin typeface="Helvetica" pitchFamily="2" charset="0"/>
              </a:rPr>
              <a:t>) </a:t>
            </a:r>
            <a:r>
              <a:rPr lang="en-US" sz="1200" i="1" dirty="0">
                <a:latin typeface="Helvetica" pitchFamily="2" charset="0"/>
              </a:rPr>
              <a:t>Coordination Self-Assembly</a:t>
            </a:r>
            <a:r>
              <a:rPr lang="en-US" sz="1200" dirty="0">
                <a:latin typeface="Helvetica" pitchFamily="2" charset="0"/>
              </a:rPr>
              <a:t>: Construction of nano-scale discrete frameworks, including M</a:t>
            </a:r>
            <a:r>
              <a:rPr lang="en-US" sz="1200" baseline="-25000" dirty="0">
                <a:latin typeface="Helvetica" pitchFamily="2" charset="0"/>
              </a:rPr>
              <a:t>n</a:t>
            </a:r>
            <a:r>
              <a:rPr lang="en-US" sz="1200" dirty="0">
                <a:latin typeface="Helvetica" pitchFamily="2" charset="0"/>
              </a:rPr>
              <a:t>L</a:t>
            </a:r>
            <a:r>
              <a:rPr lang="en-US" sz="1200" baseline="-25000" dirty="0">
                <a:latin typeface="Helvetica" pitchFamily="2" charset="0"/>
              </a:rPr>
              <a:t>2n</a:t>
            </a:r>
            <a:r>
              <a:rPr lang="en-US" sz="1200" dirty="0">
                <a:latin typeface="Helvetica" pitchFamily="2" charset="0"/>
              </a:rPr>
              <a:t> Archimedean/non-Archimedean solids, by transition-metal ions induced self-assembly;         (ii) </a:t>
            </a:r>
            <a:r>
              <a:rPr lang="en-US" sz="1200" i="1" dirty="0">
                <a:latin typeface="Helvetica" pitchFamily="2" charset="0"/>
              </a:rPr>
              <a:t>Molecular Confinement Effects</a:t>
            </a:r>
            <a:r>
              <a:rPr lang="en-US" sz="1200" dirty="0">
                <a:latin typeface="Helvetica" pitchFamily="2" charset="0"/>
              </a:rPr>
              <a:t>: Developing new properties and reactions in the confined cavities of self-assembled coordination cages;    (iii) </a:t>
            </a:r>
            <a:r>
              <a:rPr lang="en-US" sz="1200" i="1" dirty="0">
                <a:latin typeface="Helvetica" pitchFamily="2" charset="0"/>
              </a:rPr>
              <a:t>Crystalline Sponge Method</a:t>
            </a:r>
            <a:r>
              <a:rPr lang="en-US" sz="1200" dirty="0">
                <a:latin typeface="Helvetica" pitchFamily="2" charset="0"/>
              </a:rPr>
              <a:t>: Single-crystal-to-single-crystal guest exchange in the pores of self-assembled coordination networks, applied to a new X-ray technique that does not require the crystallization of target compounds.  </a:t>
            </a:r>
            <a:endParaRPr lang="en-US" altLang="en-IT" sz="1200" dirty="0">
              <a:latin typeface="Helvetica" pitchFamily="2" charset="0"/>
            </a:endParaRPr>
          </a:p>
        </p:txBody>
      </p:sp>
      <p:cxnSp>
        <p:nvCxnSpPr>
          <p:cNvPr id="22" name="Straight Connector 3">
            <a:extLst>
              <a:ext uri="{FF2B5EF4-FFF2-40B4-BE49-F238E27FC236}">
                <a16:creationId xmlns:a16="http://schemas.microsoft.com/office/drawing/2014/main" id="{18DA9BA6-B8D7-18BE-FD0E-41D34E284AFE}"/>
              </a:ext>
            </a:extLst>
          </p:cNvPr>
          <p:cNvCxnSpPr>
            <a:cxnSpLocks/>
          </p:cNvCxnSpPr>
          <p:nvPr/>
        </p:nvCxnSpPr>
        <p:spPr>
          <a:xfrm>
            <a:off x="282639" y="7110004"/>
            <a:ext cx="6300000" cy="0"/>
          </a:xfrm>
          <a:prstGeom prst="line">
            <a:avLst/>
          </a:prstGeom>
          <a:ln w="28575">
            <a:solidFill>
              <a:srgbClr val="C32B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2C73D35-14C8-6758-7EE8-56579980353B}"/>
              </a:ext>
            </a:extLst>
          </p:cNvPr>
          <p:cNvSpPr txBox="1"/>
          <p:nvPr/>
        </p:nvSpPr>
        <p:spPr>
          <a:xfrm>
            <a:off x="1250441" y="6592562"/>
            <a:ext cx="435711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41960" algn="ctr">
              <a:tabLst>
                <a:tab pos="-3040380" algn="l"/>
                <a:tab pos="-3040380" algn="l"/>
                <a:tab pos="-3040380" algn="l"/>
                <a:tab pos="-3040380" algn="l"/>
                <a:tab pos="-3040380" algn="l"/>
                <a:tab pos="-3040380" algn="l"/>
                <a:tab pos="-3040380" algn="l"/>
                <a:tab pos="-3040380" algn="l"/>
                <a:tab pos="-3040380" algn="l"/>
              </a:tabLst>
            </a:pPr>
            <a:r>
              <a:rPr lang="en-US" sz="1050" b="1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Helvetica"/>
                <a:ea typeface="ヒラギノ角ゴ ProN W3"/>
                <a:cs typeface="Helvetica"/>
              </a:rPr>
              <a:t>Figure 1</a:t>
            </a:r>
            <a:r>
              <a:rPr lang="en-US" sz="105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Helvetica"/>
                <a:ea typeface="ヒラギノ角ゴ ProN W3"/>
                <a:cs typeface="Helvetica"/>
              </a:rPr>
              <a:t>. X-ray structure of M</a:t>
            </a:r>
            <a:r>
              <a:rPr lang="en-US" sz="1050" baseline="-250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Helvetica"/>
                <a:ea typeface="ヒラギノ角ゴ ProN W3"/>
                <a:cs typeface="Helvetica"/>
              </a:rPr>
              <a:t>48</a:t>
            </a:r>
            <a:r>
              <a:rPr lang="en-US" sz="105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Helvetica"/>
                <a:ea typeface="ヒラギノ角ゴ ProN W3"/>
                <a:cs typeface="Helvetica"/>
              </a:rPr>
              <a:t>L</a:t>
            </a:r>
            <a:r>
              <a:rPr lang="en-US" sz="1050" baseline="-250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Helvetica"/>
                <a:ea typeface="ヒラギノ角ゴ ProN W3"/>
                <a:cs typeface="Helvetica"/>
              </a:rPr>
              <a:t>96 </a:t>
            </a:r>
            <a:r>
              <a:rPr lang="en-US" sz="105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Helvetica"/>
                <a:ea typeface="ヒラギノ角ゴ ProN W3"/>
                <a:cs typeface="Helvetica"/>
              </a:rPr>
              <a:t>complex.</a:t>
            </a:r>
            <a:endParaRPr lang="it-IT" sz="100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Helvetica"/>
              <a:ea typeface="ヒラギノ角ゴ ProN W3"/>
              <a:cs typeface="Helvetica"/>
            </a:endParaRPr>
          </a:p>
        </p:txBody>
      </p:sp>
      <p:pic>
        <p:nvPicPr>
          <p:cNvPr id="16" name="Immagine 15" descr="Immagine che contiene persona, Viso umano, sorriso, vestiti&#10;&#10;Descrizione generata automaticamente">
            <a:extLst>
              <a:ext uri="{FF2B5EF4-FFF2-40B4-BE49-F238E27FC236}">
                <a16:creationId xmlns:a16="http://schemas.microsoft.com/office/drawing/2014/main" id="{8EAA7E94-6B5F-6560-DD21-266C327F3D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6999" y="7198622"/>
            <a:ext cx="988142" cy="12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854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1726</TotalTime>
  <Words>318</Words>
  <Application>Microsoft Office PowerPoint</Application>
  <PresentationFormat>A4 (21x29,7 cm)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Helvetica Light</vt:lpstr>
      <vt:lpstr>Office Theme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Stefano Corrà</dc:creator>
  <cp:lastModifiedBy>Massimiliano Curcio</cp:lastModifiedBy>
  <cp:revision>12</cp:revision>
  <dcterms:created xsi:type="dcterms:W3CDTF">2024-04-19T10:57:12Z</dcterms:created>
  <dcterms:modified xsi:type="dcterms:W3CDTF">2025-01-31T14:45:13Z</dcterms:modified>
</cp:coreProperties>
</file>